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93" r:id="rId3"/>
    <p:sldId id="261" r:id="rId4"/>
    <p:sldId id="290" r:id="rId5"/>
    <p:sldId id="291" r:id="rId6"/>
    <p:sldId id="292" r:id="rId7"/>
    <p:sldId id="286" r:id="rId8"/>
    <p:sldId id="287" r:id="rId9"/>
    <p:sldId id="288" r:id="rId10"/>
    <p:sldId id="289" r:id="rId11"/>
    <p:sldId id="274" r:id="rId12"/>
    <p:sldId id="275" r:id="rId13"/>
    <p:sldId id="257" r:id="rId14"/>
    <p:sldId id="297" r:id="rId15"/>
    <p:sldId id="298" r:id="rId16"/>
    <p:sldId id="299" r:id="rId17"/>
    <p:sldId id="300" r:id="rId18"/>
    <p:sldId id="301" r:id="rId19"/>
    <p:sldId id="302" r:id="rId20"/>
    <p:sldId id="258" r:id="rId21"/>
    <p:sldId id="277" r:id="rId22"/>
    <p:sldId id="262" r:id="rId23"/>
    <p:sldId id="278" r:id="rId24"/>
    <p:sldId id="260" r:id="rId25"/>
    <p:sldId id="328" r:id="rId26"/>
    <p:sldId id="263" r:id="rId27"/>
    <p:sldId id="281" r:id="rId28"/>
    <p:sldId id="282" r:id="rId29"/>
    <p:sldId id="283" r:id="rId30"/>
    <p:sldId id="285" r:id="rId31"/>
    <p:sldId id="303" r:id="rId32"/>
    <p:sldId id="264" r:id="rId33"/>
    <p:sldId id="329" r:id="rId34"/>
    <p:sldId id="267" r:id="rId35"/>
    <p:sldId id="305" r:id="rId36"/>
    <p:sldId id="306" r:id="rId37"/>
    <p:sldId id="304" r:id="rId38"/>
    <p:sldId id="307" r:id="rId39"/>
    <p:sldId id="308" r:id="rId40"/>
    <p:sldId id="309" r:id="rId41"/>
    <p:sldId id="310" r:id="rId42"/>
    <p:sldId id="311" r:id="rId43"/>
    <p:sldId id="312" r:id="rId44"/>
    <p:sldId id="331" r:id="rId45"/>
    <p:sldId id="330" r:id="rId46"/>
    <p:sldId id="268" r:id="rId47"/>
    <p:sldId id="280" r:id="rId48"/>
    <p:sldId id="327" r:id="rId49"/>
    <p:sldId id="269" r:id="rId50"/>
    <p:sldId id="270" r:id="rId51"/>
    <p:sldId id="272" r:id="rId52"/>
    <p:sldId id="313" r:id="rId53"/>
    <p:sldId id="324" r:id="rId54"/>
    <p:sldId id="27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>
      <p:cViewPr varScale="1">
        <p:scale>
          <a:sx n="107" d="100"/>
          <a:sy n="107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B814-B7FB-4EF7-8ECA-0E458A4D753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A9716-8A75-4D3C-B080-FC8253141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AAE196-3BC4-465F-801C-ED489E2AE415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>
              <a:latin typeface="Times New Roman Cyr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4389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087EA-256F-48EE-B920-9CD80BCECD31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>
              <a:latin typeface="Times New Roman Cyr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020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1DC42-07E1-490E-AF4B-4FD6A36510DB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000" smtClean="0"/>
              <a:t>	Эти условия могут задаваться и описываться с помощью описания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образцов деятельности,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различных методических или дидактических средств,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последовательности выполняемых действий,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особенностей организации урока или иной единицы учебного процесса.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000" smtClean="0"/>
              <a:t>	Можно также использовать понятие </a:t>
            </a:r>
            <a:r>
              <a:rPr lang="ru-RU" altLang="ru-RU" sz="1000" i="1" smtClean="0"/>
              <a:t>учебной ситуации</a:t>
            </a:r>
            <a:r>
              <a:rPr lang="ru-RU" altLang="ru-RU" sz="1000" smtClean="0"/>
              <a:t> как особой структурной единицы учебной деятельности, содержащей ее полный замкнутый цикл.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altLang="ru-RU" sz="10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000" smtClean="0"/>
              <a:t>	</a:t>
            </a:r>
            <a:r>
              <a:rPr lang="ru-RU" altLang="ru-RU" sz="1000" b="1" smtClean="0"/>
              <a:t>Учебная ситуация – это такая особая единица учебного процесса, в которой дети с помощью учителя</a:t>
            </a:r>
            <a:endParaRPr lang="ru-RU" altLang="ru-RU" sz="100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обнаруживают предмет своего действия,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исследуют его, совершая разнообразные учебные действия,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преобразуют его, например, переформулируют, или предлагают свое описание и т.д.,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000" smtClean="0"/>
              <a:t>частично – запоминают.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000" smtClean="0"/>
              <a:t>	При этом изучаемый </a:t>
            </a:r>
            <a:r>
              <a:rPr lang="ru-RU" altLang="ru-RU" sz="1000" i="1" smtClean="0"/>
              <a:t>учебный материал</a:t>
            </a:r>
            <a:r>
              <a:rPr lang="ru-RU" altLang="ru-RU" sz="1000" smtClean="0"/>
              <a:t> выступает как материал для создания учебной ситуации, в которой, совершая некоторые </a:t>
            </a:r>
            <a:r>
              <a:rPr lang="ru-RU" altLang="ru-RU" sz="1000" i="1" smtClean="0"/>
              <a:t>специфичные для данного учебного предмета действия</a:t>
            </a:r>
            <a:r>
              <a:rPr lang="ru-RU" altLang="ru-RU" sz="1000" smtClean="0"/>
              <a:t>, </a:t>
            </a:r>
            <a:r>
              <a:rPr lang="ru-RU" altLang="ru-RU" sz="1000" b="1" smtClean="0"/>
              <a:t>ребенок осваивает характерные для данной области способы действия, т.е. приобретает некоторые способности</a:t>
            </a:r>
            <a:r>
              <a:rPr lang="ru-RU" altLang="ru-RU" sz="1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000" smtClean="0"/>
              <a:t>	Отбор и использование учебных ситуаций встраивается в логику традиционного учебного процесса, позволяя не противопоставлять «ЗУНовскую» и «деятельностную» парадигмы друг другу, а напротив, формировать у каждого ученика </a:t>
            </a:r>
            <a:r>
              <a:rPr lang="ru-RU" altLang="ru-RU" sz="1000" i="1" smtClean="0"/>
              <a:t>индивидуальные средства и способы действий</a:t>
            </a:r>
            <a:r>
              <a:rPr lang="ru-RU" altLang="ru-RU" sz="1000" smtClean="0"/>
              <a:t>, позволяющие ему быть «компетентным» в различных сферах культуры, каждая из которых предполагает </a:t>
            </a:r>
            <a:r>
              <a:rPr lang="ru-RU" altLang="ru-RU" sz="1000" b="1" i="1" smtClean="0"/>
              <a:t>особый способ действий относительно специфического содержания</a:t>
            </a:r>
            <a:r>
              <a:rPr lang="ru-RU" altLang="ru-RU" sz="1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71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6699C7-C711-4075-9E6A-35800F351310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8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353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9E55A-6C31-42E9-A2CC-AEFCD6D47342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>
              <a:latin typeface="Times New Roman Cyr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305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0B9C8A-3195-412C-92EE-4095D16FF624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>
              <a:latin typeface="Times New Roman Cyr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7235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Р.Г.Чуракова в книге  «Технология и аспектный анализ современного урока в начальной школе»  выделяет следующие формы организации учебных занятий: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791095-C124-4FEA-B11E-FB788A80F162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0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E5B6C4-6F53-4FDD-92F8-C7B47BE0F8A8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2437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FECE6-18E2-4AFB-ABF7-DC81BFEE8690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9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585995-5493-4BD9-8541-9AEA73C6F28E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6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00801C-27C4-499E-A317-200E40CE42F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7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8F4B9F-B2DA-4895-ADA9-0DADF65A0839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>
              <a:latin typeface="Times New Roman Cyr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797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" name="Rectangle 1027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" name="Rectangle 1028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" name="Rectangle 1029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6" name="Rectangle 1030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" name="Rectangle 1031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" name="Rectangle 1032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" name="Rectangle 1033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" name="Rectangle 1034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" name="Rectangle 1035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Rectangle 1036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Rectangle 1037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" name="Rectangle 1038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Rectangle 1039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" name="Rectangle 1040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Rectangle 1041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Rectangle 1042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9" name="Rectangle 1043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0" name="Rectangle 1044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1" name="Rectangle 1045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2" name="Rectangle 1046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" name="Rectangle 1047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" name="Rectangle 1048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5" name="Rectangle 1049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" name="Rectangle 1050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7" name="Rectangle 1051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8" name="Rectangle 1052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9" name="Rectangle 1053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" name="Rectangle 1054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" name="Rectangle 1055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2" name="Rectangle 1056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3" name="Rectangle 1057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4" name="Rectangle 1058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5" name="Oval 1059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1060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1061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1062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1063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1064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1065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1066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1067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1068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1069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1070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1071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1079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1080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1081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1082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1083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1084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1085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1086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1087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1088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1089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1090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1091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1092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1093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1094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1095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1096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1097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1098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1099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1100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1101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1102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1103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1104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1105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1106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1107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1108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1109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1110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1111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1112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1113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1114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1115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1116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1117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1118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1119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1120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1121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1122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1123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1124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1125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126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127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128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129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130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131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132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133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134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135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36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37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38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9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0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41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42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43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44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45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146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147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148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149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150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151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152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153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154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155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156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157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158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159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160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161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162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163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164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165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166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167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168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169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170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171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172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173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174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175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176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177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178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179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180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181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182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183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184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185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186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187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188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189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190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191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192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193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194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195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196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197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198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199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200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201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202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203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204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205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206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207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208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209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210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211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212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213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214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215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216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217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218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219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220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221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222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223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224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225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1226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1227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1228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1229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1230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1231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1232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1233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1234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1235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1236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1237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1238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1239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1240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1241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18" name="Group 1242"/>
          <p:cNvGrpSpPr>
            <a:grpSpLocks/>
          </p:cNvGrpSpPr>
          <p:nvPr userDrawn="1"/>
        </p:nvGrpSpPr>
        <p:grpSpPr bwMode="auto">
          <a:xfrm>
            <a:off x="179388" y="260350"/>
            <a:ext cx="1152525" cy="720725"/>
            <a:chOff x="1717" y="1170"/>
            <a:chExt cx="1013" cy="600"/>
          </a:xfrm>
        </p:grpSpPr>
        <p:sp>
          <p:nvSpPr>
            <p:cNvPr id="219" name="Freeform 1243"/>
            <p:cNvSpPr>
              <a:spLocks/>
            </p:cNvSpPr>
            <p:nvPr/>
          </p:nvSpPr>
          <p:spPr bwMode="auto">
            <a:xfrm>
              <a:off x="2138" y="1170"/>
              <a:ext cx="592" cy="600"/>
            </a:xfrm>
            <a:custGeom>
              <a:avLst/>
              <a:gdLst/>
              <a:ahLst/>
              <a:cxnLst>
                <a:cxn ang="0">
                  <a:pos x="270" y="600"/>
                </a:cxn>
                <a:cxn ang="0">
                  <a:pos x="592" y="600"/>
                </a:cxn>
                <a:cxn ang="0">
                  <a:pos x="0" y="0"/>
                </a:cxn>
                <a:cxn ang="0">
                  <a:pos x="270" y="600"/>
                </a:cxn>
              </a:cxnLst>
              <a:rect l="0" t="0" r="r" b="b"/>
              <a:pathLst>
                <a:path w="592" h="600">
                  <a:moveTo>
                    <a:pt x="270" y="600"/>
                  </a:moveTo>
                  <a:lnTo>
                    <a:pt x="592" y="600"/>
                  </a:lnTo>
                  <a:lnTo>
                    <a:pt x="0" y="0"/>
                  </a:lnTo>
                  <a:lnTo>
                    <a:pt x="270" y="600"/>
                  </a:lnTo>
                  <a:close/>
                </a:path>
              </a:pathLst>
            </a:custGeom>
            <a:gradFill rotWithShape="1">
              <a:gsLst>
                <a:gs pos="0">
                  <a:srgbClr val="003366">
                    <a:alpha val="87000"/>
                  </a:srgbClr>
                </a:gs>
                <a:gs pos="50000">
                  <a:srgbClr val="003366">
                    <a:gamma/>
                    <a:tint val="95294"/>
                    <a:invGamma/>
                    <a:alpha val="73000"/>
                  </a:srgbClr>
                </a:gs>
                <a:gs pos="100000">
                  <a:srgbClr val="003366">
                    <a:alpha val="87000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0" name="AutoShape 1244"/>
            <p:cNvSpPr>
              <a:spLocks noChangeArrowheads="1"/>
            </p:cNvSpPr>
            <p:nvPr/>
          </p:nvSpPr>
          <p:spPr bwMode="auto">
            <a:xfrm>
              <a:off x="1920" y="1267"/>
              <a:ext cx="218" cy="203"/>
            </a:xfrm>
            <a:prstGeom prst="triangle">
              <a:avLst>
                <a:gd name="adj" fmla="val 60551"/>
              </a:avLst>
            </a:prstGeom>
            <a:gradFill rotWithShape="1">
              <a:gsLst>
                <a:gs pos="0">
                  <a:srgbClr val="003366">
                    <a:alpha val="87000"/>
                  </a:srgbClr>
                </a:gs>
                <a:gs pos="50000">
                  <a:srgbClr val="003366">
                    <a:gamma/>
                    <a:tint val="95294"/>
                    <a:invGamma/>
                    <a:alpha val="73000"/>
                  </a:srgbClr>
                </a:gs>
                <a:gs pos="100000">
                  <a:srgbClr val="003366">
                    <a:alpha val="87000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1" name="Freeform 1245"/>
            <p:cNvSpPr>
              <a:spLocks/>
            </p:cNvSpPr>
            <p:nvPr/>
          </p:nvSpPr>
          <p:spPr bwMode="auto">
            <a:xfrm>
              <a:off x="1717" y="1583"/>
              <a:ext cx="496" cy="187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241" y="187"/>
                </a:cxn>
                <a:cxn ang="0">
                  <a:pos x="301" y="52"/>
                </a:cxn>
                <a:cxn ang="0">
                  <a:pos x="496" y="52"/>
                </a:cxn>
                <a:cxn ang="0">
                  <a:pos x="473" y="0"/>
                </a:cxn>
                <a:cxn ang="0">
                  <a:pos x="121" y="0"/>
                </a:cxn>
                <a:cxn ang="0">
                  <a:pos x="0" y="187"/>
                </a:cxn>
              </a:cxnLst>
              <a:rect l="0" t="0" r="r" b="b"/>
              <a:pathLst>
                <a:path w="496" h="187">
                  <a:moveTo>
                    <a:pt x="0" y="187"/>
                  </a:moveTo>
                  <a:lnTo>
                    <a:pt x="241" y="187"/>
                  </a:lnTo>
                  <a:lnTo>
                    <a:pt x="301" y="52"/>
                  </a:lnTo>
                  <a:lnTo>
                    <a:pt x="496" y="52"/>
                  </a:lnTo>
                  <a:lnTo>
                    <a:pt x="473" y="0"/>
                  </a:lnTo>
                  <a:lnTo>
                    <a:pt x="121" y="0"/>
                  </a:lnTo>
                  <a:lnTo>
                    <a:pt x="0" y="187"/>
                  </a:lnTo>
                  <a:close/>
                </a:path>
              </a:pathLst>
            </a:custGeom>
            <a:gradFill rotWithShape="1">
              <a:gsLst>
                <a:gs pos="0">
                  <a:srgbClr val="003366">
                    <a:alpha val="87000"/>
                  </a:srgbClr>
                </a:gs>
                <a:gs pos="50000">
                  <a:srgbClr val="003366">
                    <a:gamma/>
                    <a:tint val="95294"/>
                    <a:invGamma/>
                    <a:alpha val="73000"/>
                  </a:srgbClr>
                </a:gs>
                <a:gs pos="100000">
                  <a:srgbClr val="003366">
                    <a:alpha val="87000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2" name="Rectangle 1246"/>
          <p:cNvSpPr>
            <a:spLocks noChangeArrowheads="1"/>
          </p:cNvSpPr>
          <p:nvPr userDrawn="1"/>
        </p:nvSpPr>
        <p:spPr bwMode="auto">
          <a:xfrm>
            <a:off x="179388" y="173038"/>
            <a:ext cx="8713787" cy="863600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7255"/>
                  <a:invGamma/>
                </a:srgbClr>
              </a:gs>
              <a:gs pos="50000">
                <a:srgbClr val="6699FF">
                  <a:alpha val="8000"/>
                </a:srgbClr>
              </a:gs>
              <a:gs pos="100000">
                <a:srgbClr val="6699FF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D8E0-14E7-4E59-AB93-8B1B4E9ADE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624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7805-0558-41F0-AB11-B4B3AE13BA63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41E8-B89B-40CB-B7F9-6290E4899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Современный урок математики в начальной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304856" cy="985664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изд-ва Академкнига/Учебник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дидактических задач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00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«Познакомить» - применение репродуктивных методов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«Научить» - требует обязательной проверки результата (кто научился, кто нет)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«Раскрыть», «рассмотреть» - более глубокое изучение сути вопроса, методы: практическая работа, наблюдение, обращение к наглядности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«Закрепить» - варьирование упражнений различной сложности,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«Усвоить» - требует методов, приемов и форм фиксирования результатов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91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1360488"/>
            <a:ext cx="3676650" cy="503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347788"/>
            <a:ext cx="3657600" cy="503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479550"/>
            <a:ext cx="3648075" cy="505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1484313"/>
            <a:ext cx="3695700" cy="504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Выбор типа урока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8313" y="2462213"/>
            <a:ext cx="8207375" cy="2237601"/>
          </a:xfrm>
          <a:prstGeom prst="upArrowCallout">
            <a:avLst>
              <a:gd name="adj1" fmla="val 163846"/>
              <a:gd name="adj2" fmla="val 218849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Знание каждым учителем типологии уроков и только обоснованный выбор типа урока, наилучшим образом соответствующий особенностям того или иного класса, темы, раздела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Шаблонная структура урока (комбинированный урок при постоянно одном и том же наборе структурных частей)</a:t>
            </a:r>
            <a:endParaRPr lang="ru-RU" altLang="ru-RU" sz="200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843213" y="4786323"/>
            <a:ext cx="5616575" cy="1827193"/>
          </a:xfrm>
          <a:prstGeom prst="cloudCallout">
            <a:avLst>
              <a:gd name="adj1" fmla="val -57319"/>
              <a:gd name="adj2" fmla="val -5996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i="1"/>
              <a:t>Цель определяет тип урока: </a:t>
            </a:r>
            <a:r>
              <a:rPr lang="ru-RU" altLang="ru-RU" b="1" i="1"/>
              <a:t>цель урока </a:t>
            </a:r>
            <a:r>
              <a:rPr lang="ru-RU" altLang="ru-RU" b="1" i="1">
                <a:cs typeface="Arial" charset="0"/>
              </a:rPr>
              <a:t>→ тип урока → структура урока → расход времени на различных этапах урока</a:t>
            </a:r>
            <a:endParaRPr lang="ru-RU" altLang="ru-RU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250196"/>
            <a:ext cx="6480721" cy="5232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>
                <a:solidFill>
                  <a:schemeClr val="accent1"/>
                </a:solidFill>
              </a:rPr>
              <a:t>Формы организации учебных занятий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</p:nvPr>
        </p:nvGraphicFramePr>
        <p:xfrm>
          <a:off x="457200" y="908050"/>
          <a:ext cx="8435975" cy="5473700"/>
        </p:xfrm>
        <a:graphic>
          <a:graphicData uri="http://schemas.openxmlformats.org/drawingml/2006/table">
            <a:tbl>
              <a:tblPr/>
              <a:tblGrid>
                <a:gridCol w="2612810"/>
                <a:gridCol w="2582539"/>
                <a:gridCol w="3240626"/>
              </a:tblGrid>
              <a:tr h="754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3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Первичное усвоение новых предметных 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УУД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первичного предъявления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новых знаний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(или) способов  учебных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действий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Воспроизведение своими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словами правил, понятий,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алгоритмов; выполнение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действий по образцу,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алгоритму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6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усваиваемых знаний или способов  учебных  действий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условиях решения учебных задач (заданий)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первоначальных навыков и УУД, овладения новыми предметными умениями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Правильное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воспроизведе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образцов выполнения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учебных действий; безошибочное применение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усвоенных алгоритмов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 при решении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 задач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9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A239DE-B811-4EBA-A83E-12BC712D00DB}" type="slidenum">
              <a:rPr lang="ru-RU" altLang="en-US" sz="12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en-US" sz="12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9074" name="Group 162"/>
          <p:cNvGraphicFramePr>
            <a:graphicFrameLocks noGrp="1"/>
          </p:cNvGraphicFramePr>
          <p:nvPr/>
        </p:nvGraphicFramePr>
        <p:xfrm>
          <a:off x="250825" y="115888"/>
          <a:ext cx="8424863" cy="6310312"/>
        </p:xfrm>
        <a:graphic>
          <a:graphicData uri="http://schemas.openxmlformats.org/drawingml/2006/table">
            <a:tbl>
              <a:tblPr/>
              <a:tblGrid>
                <a:gridCol w="2292058"/>
                <a:gridCol w="2561619"/>
                <a:gridCol w="3571186"/>
              </a:tblGrid>
              <a:tr h="1061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УУД в условиях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учебных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применения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  и предметных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решение всеми учениками заданий базового уровня трудности и задач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повышенного уровня  трудности отдельными учениками  класса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обобщение предметных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основе сформированных УУД (решение практических задач)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обобщения 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предметных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самостоятельно формулировать обобщенный вывод; уровень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УУД, обеспечивающий умение учиться (работа в парах, использование источников информации)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5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 предметных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закрепления УУД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закрепления УУД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Безошибочное решение задач, выполнение упражнений, правильные устные ответы,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находить и исправлять ошибки, оказывать взаимопомощь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8913" y="230188"/>
          <a:ext cx="8704262" cy="6410325"/>
        </p:xfrm>
        <a:graphic>
          <a:graphicData uri="http://schemas.openxmlformats.org/drawingml/2006/table">
            <a:tbl>
              <a:tblPr/>
              <a:tblGrid>
                <a:gridCol w="2320745"/>
                <a:gridCol w="2593681"/>
                <a:gridCol w="3789836"/>
              </a:tblGrid>
              <a:tr h="1005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уровня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усвоения предметных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уровня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УУД (решение предварительной или итоговой  ИКР)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урок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Правильное решение и оформление заданий, самостоятельная формулировка заданий на основе сформированных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УУД</a:t>
                      </a: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над ошибками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Коррекционный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урок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нахождение и исправление ошибок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задач, которые невозможно выполнить в рамках одного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учебного занятия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Комбинированный урок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Запланированный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4" marR="91454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2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437063"/>
            <a:ext cx="15700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512168"/>
          </a:xfrm>
        </p:spPr>
        <p:txBody>
          <a:bodyPr/>
          <a:lstStyle/>
          <a:p>
            <a:pPr marL="164592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Основные этапы урока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8763" y="1196975"/>
            <a:ext cx="8640762" cy="5661025"/>
          </a:xfrm>
          <a:prstGeom prst="rect">
            <a:avLst/>
          </a:prstGeom>
        </p:spPr>
        <p:txBody>
          <a:bodyPr/>
          <a:lstStyle/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341438"/>
            <a:ext cx="8162925" cy="51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512168"/>
          </a:xfrm>
        </p:spPr>
        <p:txBody>
          <a:bodyPr/>
          <a:lstStyle/>
          <a:p>
            <a:pPr marL="164592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Основные этапы урока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8763" y="1196975"/>
            <a:ext cx="8640762" cy="5661025"/>
          </a:xfrm>
          <a:prstGeom prst="rect">
            <a:avLst/>
          </a:prstGeom>
        </p:spPr>
        <p:txBody>
          <a:bodyPr/>
          <a:lstStyle/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31938"/>
            <a:ext cx="81153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512168"/>
          </a:xfrm>
        </p:spPr>
        <p:txBody>
          <a:bodyPr/>
          <a:lstStyle/>
          <a:p>
            <a:pPr marL="164592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Основные этапы урока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3238" y="846138"/>
            <a:ext cx="8640762" cy="5661025"/>
          </a:xfrm>
          <a:prstGeom prst="rect">
            <a:avLst/>
          </a:prstGeom>
        </p:spPr>
        <p:txBody>
          <a:bodyPr/>
          <a:lstStyle/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265238"/>
            <a:ext cx="81248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Теоретико-методологическая основа ФГОС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43063"/>
            <a:ext cx="8486775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Культурно-историческая концепция (Л.С.Выготский)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 (А.Н.Леонтьев, П.Я.Гальперин, Д.Б.Эльконин, А.В.Запорожец)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о ведущей роли обучения для развития (Л.С.Выготский</a:t>
            </a: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Д.Б.Эльконин)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о психологическом возрасте (Л.С.Выготский, Д.Б.Эльконин)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планомерно-поэтапного формирования умственных действий и понятий (П.Я.Гальперин)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«задач развития» (Р.Хевигхерст)</a:t>
            </a:r>
          </a:p>
        </p:txBody>
      </p:sp>
    </p:spTree>
    <p:extLst>
      <p:ext uri="{BB962C8B-B14F-4D97-AF65-F5344CB8AC3E}">
        <p14:creationId xmlns:p14="http://schemas.microsoft.com/office/powerpoint/2010/main" val="6581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Игровые формы урока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468313" y="2609850"/>
            <a:ext cx="8207375" cy="3817084"/>
          </a:xfrm>
          <a:prstGeom prst="upArrowCallout">
            <a:avLst>
              <a:gd name="adj1" fmla="val 125028"/>
              <a:gd name="adj2" fmla="val 167000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игровой формы урока только в том случае, когда это служит лучшему выполнению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целей урока, не превалирует над сущностью учебного материала, не становится самоцелью, не уводит в сторону от главных целей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Неоправданное, нарочитое стремление к игровым формам урока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</a:t>
            </a:r>
            <a:r>
              <a:rPr lang="ru-RU" sz="1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Академкнига</a:t>
            </a:r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/Учебник"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1360488"/>
            <a:ext cx="3676650" cy="503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347788"/>
            <a:ext cx="3657600" cy="503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4. Отбор содержания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95288" y="2708275"/>
            <a:ext cx="8207375" cy="1711107"/>
          </a:xfrm>
          <a:prstGeom prst="upArrowCallout">
            <a:avLst>
              <a:gd name="adj1" fmla="val 163846"/>
              <a:gd name="adj2" fmla="val 218849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Обязательное выделение в содержании учебного материала объекта прочного усвоения,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(базовый уровень),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отработка на уроке именно этого материала.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9425" y="1325682"/>
            <a:ext cx="8207375" cy="11079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Перегруженность содержания учебного </a:t>
            </a:r>
            <a:r>
              <a:rPr lang="ru-RU" alt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 Главный принцип отбора содержания: чем больший объем знаний дать детям – </a:t>
            </a:r>
            <a:r>
              <a:rPr lang="ru-RU" alt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alt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68314" y="4935339"/>
            <a:ext cx="8134350" cy="1259919"/>
          </a:xfrm>
          <a:prstGeom prst="wedgeRoundRectCallout">
            <a:avLst>
              <a:gd name="adj1" fmla="val -30221"/>
              <a:gd name="adj2" fmla="val -55037"/>
              <a:gd name="adj3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выделения главного: акценты голосом, цветом, графическими средствами; использование опорных конспектов,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денотатных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графов, кластеров; выдвижение требований перед учащимися в виде плакатов («Что надо знать», «Что надо уметь» к какому-то уроку)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23964"/>
            <a:ext cx="4065463" cy="5313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1223963"/>
            <a:ext cx="4167188" cy="530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Воспитание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95288" y="2541588"/>
            <a:ext cx="8207375" cy="1447860"/>
          </a:xfrm>
          <a:prstGeom prst="upArrowCallout">
            <a:avLst>
              <a:gd name="adj1" fmla="val 163846"/>
              <a:gd name="adj2" fmla="val 218849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спланированная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(продуманная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учителя по обеспечению не только учебной, но и воспитательной функции урока, то есть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 возможностей воспитания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99318" y="4437112"/>
            <a:ext cx="7345363" cy="1838801"/>
          </a:xfrm>
          <a:prstGeom prst="wedgeRoundRectCallout">
            <a:avLst>
              <a:gd name="adj1" fmla="val 52715"/>
              <a:gd name="adj2" fmla="val -86978"/>
              <a:gd name="adj3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канала воспитания: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через содержание образования;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через методы и формы обучения;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через использование случайно возникших и специальное создание воспитывающих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личность самого учителя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3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2788"/>
            <a:ext cx="4230439" cy="58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49" y="712788"/>
            <a:ext cx="4087565" cy="58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9491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Ценностные основ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ания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95288" y="2447925"/>
            <a:ext cx="8207375" cy="1711107"/>
          </a:xfrm>
          <a:prstGeom prst="upArrowCallout">
            <a:avLst>
              <a:gd name="adj1" fmla="val 163846"/>
              <a:gd name="adj2" fmla="val 218849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Продумывание и по возможности формулирование хотя бы для себя ценностных оснований выбора содержания и трактовки учебного материала на уроке.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Отсутствие какого бы то ни было продумывания ценностных оснований отобранного для урока учебного материала.</a:t>
            </a:r>
            <a:endParaRPr lang="ru-RU" altLang="ru-RU" sz="20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39750" y="4373563"/>
            <a:ext cx="8147050" cy="1804749"/>
          </a:xfrm>
          <a:prstGeom prst="wedgeRoundRectCallout">
            <a:avLst>
              <a:gd name="adj1" fmla="val -48779"/>
              <a:gd name="adj2" fmla="val -79550"/>
              <a:gd name="adj3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передаются через отношение учителя к детям, к своей работе, к преподаваемому предмету, к людям.</a:t>
            </a:r>
          </a:p>
          <a:p>
            <a:pPr eaLnBrk="1" hangingPunct="1"/>
            <a:r>
              <a:rPr lang="ru-RU" alt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учебный материал для формулировки тех или иных ценностей, если материал урока такую возможность учителю предоставляет</a:t>
            </a:r>
            <a:r>
              <a:rPr lang="ru-RU" altLang="ru-RU" i="1" u="sng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Ценностные ориентиры курса «Математика»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 окружающего мира как единого и целостного при познании фактов, процессов, явлений, происходящих в природе и обществе, средствами математических отношений: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Хронология событий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Протяженность во времени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целого из частей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формы, размера, мер и т.д.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Ценностные ориентиры курса «Математика»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Математические представления о числах, величинах, геометрических фигурах являются условием целостного восприятия природы и творений человека: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природы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Сокровища культуры и искусства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Ценностные ориентиры курса «Математика»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Владение математическим языком, алгоритмами, элементами  математической логики позволяют ученику в его коммуникативной деятельности: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Аргументировать свою точку зрения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Строить логическую цепочку рассуждений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Выдвигать гипотезы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Подтверждать или опровергать истинность предположений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урока. </a:t>
            </a:r>
            <a:r>
              <a:rPr lang="ru-RU" altLang="ru-RU" sz="3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Продумывание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целей урока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75003" y="2636912"/>
            <a:ext cx="8291512" cy="4062782"/>
          </a:xfrm>
          <a:prstGeom prst="upArrowCallout">
            <a:avLst>
              <a:gd name="adj1" fmla="val 61448"/>
              <a:gd name="adj2" fmla="val 87802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задач по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воспитания, развития и социализации личности – это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саморазвития учителя (профессионального и личностного)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1" y="1700213"/>
            <a:ext cx="8218488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Недооценка специального продумывания задач урока; неполнота их планирования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9" y="1124744"/>
            <a:ext cx="4115123" cy="55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0" y="1124744"/>
            <a:ext cx="4096072" cy="55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5569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576064"/>
          </a:xfrm>
        </p:spPr>
        <p:txBody>
          <a:bodyPr>
            <a:normAutofit/>
          </a:bodyPr>
          <a:lstStyle/>
          <a:p>
            <a:pPr algn="l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104456" cy="566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213920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св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язи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68313" y="3068638"/>
            <a:ext cx="8207375" cy="3290590"/>
          </a:xfrm>
          <a:prstGeom prst="upArrowCallout">
            <a:avLst>
              <a:gd name="adj1" fmla="val 101158"/>
              <a:gd name="adj2" fmla="val 135117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 с целью их использования для формирования у учащихся целостного представления о системе знаний, о мире и с целью развития эрудиции школьников, а при необходимости и специальное осуществление учителем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координации учебного материала.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1311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Игнорирование межпредметных связей и как следствие – межпредметной координации учебного материала, полагая, что целостная мировоззренческая картина мира возникает в головах детей сама собой, автоматически.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3688"/>
            <a:ext cx="4668838" cy="60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79" name="Picture 3" descr="4kl_Rus_Uc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600200"/>
            <a:ext cx="2709862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8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8. Выбор методов и форм обучения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81693" y="2667834"/>
            <a:ext cx="8207375" cy="2632829"/>
          </a:xfrm>
          <a:prstGeom prst="upArrowCallout">
            <a:avLst>
              <a:gd name="adj1" fmla="val 144049"/>
              <a:gd name="adj2" fmla="val 142004"/>
              <a:gd name="adj3" fmla="val 18940"/>
              <a:gd name="adj4" fmla="val 73440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обоснованный выбор оптимального сочетания и соотношения методов обучения, исходя из знания системной классификации методов обучения, сильных и слабых сторон каждого метода и учебных возможностей учащихся                           конкретного класса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1693" y="1270596"/>
            <a:ext cx="8207375" cy="1311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</a:rPr>
              <a:t>Бедность арсенала выбора методов обучения, одностороннее увлечение то одними, то другими методами или же перестраховка – стремление к разнообразию используемых методов ради самого разнообразия.</a:t>
            </a:r>
            <a:endParaRPr lang="ru-RU" altLang="ru-RU" sz="2000" dirty="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39750" y="5300663"/>
            <a:ext cx="8067675" cy="1350962"/>
          </a:xfrm>
          <a:prstGeom prst="wedgeRoundRectCallout">
            <a:avLst>
              <a:gd name="adj1" fmla="val -10213"/>
              <a:gd name="adj2" fmla="val -67273"/>
              <a:gd name="adj3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b="1" i="1" dirty="0"/>
              <a:t>Необходимо изучать дидактику!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i="1" dirty="0"/>
              <a:t>Методы обучения сами по себе не могут быть ни активными, ни пассивными: теми или другими их делает учитель.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i="1" dirty="0"/>
              <a:t>Следует говорить: «методы активного или пассивного обучения», но не «активные или пассивные методы».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Выбор методов и приёмов</a:t>
            </a:r>
            <a:endParaRPr lang="ru-RU" altLang="ru-RU" sz="3600" b="1" smtClean="0">
              <a:latin typeface="Times New Roman Cyr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(воспроизводящий): лекция, рассказ, беседа, наблюдение, диалог.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Частично-поисковый:  пресс-конференция, работа с книгой, сюжетно-ролевая игра, работа с технологическими картами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(исследовательский): диагностика, проведение опыта, решение задач, практикум, анализ текстов, конструирование, сборка схем, Что? Где? Когда?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(творческий): проект, чертеж, рисунок, мое открытие, реферат</a:t>
            </a:r>
          </a:p>
        </p:txBody>
      </p:sp>
    </p:spTree>
    <p:extLst>
      <p:ext uri="{BB962C8B-B14F-4D97-AF65-F5344CB8AC3E}">
        <p14:creationId xmlns:p14="http://schemas.microsoft.com/office/powerpoint/2010/main" val="1789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учебной деятельности на уроке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75"/>
            <a:ext cx="8229600" cy="4643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работа учителя с классом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Групповая, парная работа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Дифференцированная работа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– распределительная работа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диалогических сочетаний (КСО)  и т.д.</a:t>
            </a:r>
          </a:p>
        </p:txBody>
      </p:sp>
    </p:spTree>
    <p:extLst>
      <p:ext uri="{BB962C8B-B14F-4D97-AF65-F5344CB8AC3E}">
        <p14:creationId xmlns:p14="http://schemas.microsoft.com/office/powerpoint/2010/main" val="3783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9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деятельности</a:t>
            </a:r>
          </a:p>
        </p:txBody>
      </p:sp>
      <p:graphicFrame>
        <p:nvGraphicFramePr>
          <p:cNvPr id="58440" name="Group 72"/>
          <p:cNvGraphicFramePr>
            <a:graphicFrameLocks noGrp="1"/>
          </p:cNvGraphicFramePr>
          <p:nvPr>
            <p:ph type="tbl" idx="1"/>
          </p:nvPr>
        </p:nvGraphicFramePr>
        <p:xfrm>
          <a:off x="428625" y="1143000"/>
          <a:ext cx="8429626" cy="5500689"/>
        </p:xfrm>
        <a:graphic>
          <a:graphicData uri="http://schemas.openxmlformats.org/drawingml/2006/table">
            <a:tbl>
              <a:tblPr/>
              <a:tblGrid>
                <a:gridCol w="2071688"/>
                <a:gridCol w="3714750"/>
                <a:gridCol w="2643188"/>
              </a:tblGrid>
              <a:tr h="58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Объяснительный способ обучения 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Компоненты деятельности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 способ обучения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«Будете делать для того, чтобы…»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Мотивы –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побудители к деятельности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«Для чего я буду это делать?»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Надо получить это…»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предполагаемый результат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«Какой результат могу получить?»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«Для этого нужно…»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способы, с помощью которых осуществляется деятельность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«Выясняю, какие средства нужны для этого»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«Делать будете так…»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«Предлагаю обсудить действия, необходимые для этого»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«Получаете такую отметку»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материальный или духовный продукт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«Сравниваю полученный результат с поставленной целью»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«Допущены такие ошибки»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критерии достижения цели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«Определяю, правильны ли мои действия?»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91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3249613"/>
            <a:ext cx="4608513" cy="1116012"/>
          </a:xfrm>
        </p:spPr>
        <p:txBody>
          <a:bodyPr/>
          <a:lstStyle/>
          <a:p>
            <a:pPr marL="609600" indent="-609600" algn="ctr">
              <a:spcAft>
                <a:spcPct val="20000"/>
              </a:spcAft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ОБУЧЕНИЕ НА ОСНОВЕ</a:t>
            </a:r>
          </a:p>
          <a:p>
            <a:pPr marL="609600" indent="-609600" algn="ctr">
              <a:spcAft>
                <a:spcPct val="20000"/>
              </a:spcAft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«УЧЕБНЫХ СИТУАЦИЙ»</a:t>
            </a:r>
          </a:p>
        </p:txBody>
      </p:sp>
      <p:sp>
        <p:nvSpPr>
          <p:cNvPr id="619524" name="AutoShape 4"/>
          <p:cNvSpPr>
            <a:spLocks noChangeArrowheads="1"/>
          </p:cNvSpPr>
          <p:nvPr/>
        </p:nvSpPr>
        <p:spPr bwMode="gray">
          <a:xfrm>
            <a:off x="792163" y="188913"/>
            <a:ext cx="7524750" cy="12604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Базовые образовательные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5435600" y="1428750"/>
            <a:ext cx="3708400" cy="13335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5616575" y="1628775"/>
            <a:ext cx="33305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Между обучением и психическим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развитием человека всегда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стоит его деятельность</a:t>
            </a:r>
            <a:r>
              <a:rPr lang="ru-RU" altLang="ru-RU" sz="1800"/>
              <a:t> </a:t>
            </a:r>
          </a:p>
        </p:txBody>
      </p:sp>
      <p:sp>
        <p:nvSpPr>
          <p:cNvPr id="51206" name="AutoShape 11"/>
          <p:cNvSpPr>
            <a:spLocks noChangeArrowheads="1"/>
          </p:cNvSpPr>
          <p:nvPr/>
        </p:nvSpPr>
        <p:spPr bwMode="auto">
          <a:xfrm>
            <a:off x="142875" y="5534025"/>
            <a:ext cx="4211638" cy="13239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07" name="Text Box 12"/>
          <p:cNvSpPr txBox="1">
            <a:spLocks noChangeArrowheads="1"/>
          </p:cNvSpPr>
          <p:nvPr/>
        </p:nvSpPr>
        <p:spPr bwMode="auto">
          <a:xfrm>
            <a:off x="6011863" y="5229225"/>
            <a:ext cx="262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323850" y="5805488"/>
            <a:ext cx="39957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образовательная задача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состоит в</a:t>
            </a:r>
            <a:r>
              <a:rPr lang="ru-RU" altLang="ru-RU" sz="1600" b="1" i="1"/>
              <a:t> организации условий, провоцирующих детское действие </a:t>
            </a:r>
          </a:p>
        </p:txBody>
      </p:sp>
      <p:pic>
        <p:nvPicPr>
          <p:cNvPr id="51209" name="Picture 14" descr="fourth%20c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68525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5" descr="Картинка 156 из 28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508500"/>
            <a:ext cx="26654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53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ситуация 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его, например, переформулируют, или предлагают свое описание и т.д., частично – запоминают.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4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Любой образовательный результат ученика – личностный! 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формируются за счёт реализации как программ отдельных учебных предметов, так и программы духовно-нравственного развития и воспитания обучающихся, программы формирования культуры здорового и безопасного образа жизни.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762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7864" y="3357563"/>
            <a:ext cx="4752528" cy="900112"/>
          </a:xfrm>
        </p:spPr>
        <p:txBody>
          <a:bodyPr rtlCol="0">
            <a:normAutofit fontScale="92500" lnSpcReduction="20000"/>
          </a:bodyPr>
          <a:lstStyle/>
          <a:p>
            <a:pPr marL="609600" indent="-609600" algn="ctr" fontAlgn="auto">
              <a:spcAft>
                <a:spcPct val="20000"/>
              </a:spcAft>
              <a:buFontTx/>
              <a:buNone/>
              <a:defRPr/>
            </a:pPr>
            <a:r>
              <a:rPr lang="ru-RU" sz="2800" b="1" dirty="0" smtClean="0">
                <a:latin typeface="Arial" charset="0"/>
              </a:rPr>
              <a:t>УРОВНЕВАЯ</a:t>
            </a:r>
          </a:p>
          <a:p>
            <a:pPr marL="609600" indent="-609600" algn="ctr" fontAlgn="auto">
              <a:spcAft>
                <a:spcPct val="20000"/>
              </a:spcAft>
              <a:buFontTx/>
              <a:buNone/>
              <a:defRPr/>
            </a:pPr>
            <a:r>
              <a:rPr lang="ru-RU" sz="2800" b="1" dirty="0" smtClean="0">
                <a:latin typeface="Arial" charset="0"/>
              </a:rPr>
              <a:t>ДИФФЕРЕНЦИАЦИЯ</a:t>
            </a:r>
            <a:endParaRPr lang="ru-RU" sz="900" b="1" dirty="0" smtClean="0">
              <a:latin typeface="Arial" charset="0"/>
            </a:endParaRPr>
          </a:p>
        </p:txBody>
      </p:sp>
      <p:sp>
        <p:nvSpPr>
          <p:cNvPr id="680963" name="AutoShape 3"/>
          <p:cNvSpPr>
            <a:spLocks noChangeArrowheads="1"/>
          </p:cNvSpPr>
          <p:nvPr/>
        </p:nvSpPr>
        <p:spPr bwMode="gray">
          <a:xfrm>
            <a:off x="792163" y="188913"/>
            <a:ext cx="7524750" cy="12604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Базовые образовательные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технологии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215900" y="4257675"/>
            <a:ext cx="8135938" cy="26003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			</a:t>
            </a:r>
            <a:r>
              <a:rPr lang="ru-RU" altLang="ru-RU" sz="1600" b="1" dirty="0"/>
              <a:t>Основные принципы: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dirty="0"/>
              <a:t>открытость системы требований,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dirty="0"/>
              <a:t>предъявление образцов деятельности,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dirty="0"/>
              <a:t>«ножницы» между базовым и повышенными уровнями требований,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dirty="0"/>
              <a:t>посильность базового уровня, обязательность его освоения всеми учащимися,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dirty="0"/>
              <a:t>добровольность в освоении повышенных уровней требований,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dirty="0"/>
              <a:t>работа с группами «подвижного» состава,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dirty="0"/>
              <a:t>накопительная система оценивания</a:t>
            </a:r>
            <a:r>
              <a:rPr lang="ru-RU" altLang="ru-RU" sz="1400" dirty="0"/>
              <a:t>.</a:t>
            </a:r>
          </a:p>
        </p:txBody>
      </p:sp>
      <p:sp>
        <p:nvSpPr>
          <p:cNvPr id="62469" name="AutoShape 6"/>
          <p:cNvSpPr>
            <a:spLocks noChangeArrowheads="1"/>
          </p:cNvSpPr>
          <p:nvPr/>
        </p:nvSpPr>
        <p:spPr bwMode="auto">
          <a:xfrm>
            <a:off x="4751388" y="1557338"/>
            <a:ext cx="4175125" cy="15843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Основа: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дифференциация требований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к уровню освоения, явное выделение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базового и повышенных уровней</a:t>
            </a:r>
            <a:endParaRPr lang="ru-RU" altLang="ru-RU" sz="1800"/>
          </a:p>
        </p:txBody>
      </p:sp>
      <p:pic>
        <p:nvPicPr>
          <p:cNvPr id="62470" name="Picture 7" descr="IMGA04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20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изучения индивидуальности ученика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использование различных сенсорных каналов, обеспечивающих восприятие и переработку информации: на слух, зрительно, включение моторики;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индивидуальные предпочтения ученика в выборе им типа задания: «генератор идей», «референт», «исполнитель»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использование индивидуальных стратегий ученика при выполнении им учебных заданий: «аналитики» и «синтетики»</a:t>
            </a:r>
          </a:p>
        </p:txBody>
      </p:sp>
    </p:spTree>
    <p:extLst>
      <p:ext uri="{BB962C8B-B14F-4D97-AF65-F5344CB8AC3E}">
        <p14:creationId xmlns:p14="http://schemas.microsoft.com/office/powerpoint/2010/main" val="34822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«Аналитики»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схватывают и удерживают все признаки заданного материала;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мельчайшие детали;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сравнивают различные объекты;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Свойственна рассудительность, последовательность  и логичность в работе с учебным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val="29939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18047" y="404664"/>
            <a:ext cx="6172200" cy="1008112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«Синтетики»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827584" y="1768080"/>
            <a:ext cx="7776864" cy="4397224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 предложенную информацию сразу, целиком, без расчленения на мелкие части;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изображение воспринимают «контурно», в общих чертах;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сравнении быстрее вычленяют сходство;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любят развернутых ответов;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Утомляет работа по анализу объектов, состоящих из большого количества деталей  </a:t>
            </a:r>
          </a:p>
        </p:txBody>
      </p:sp>
    </p:spTree>
    <p:extLst>
      <p:ext uri="{BB962C8B-B14F-4D97-AF65-F5344CB8AC3E}">
        <p14:creationId xmlns:p14="http://schemas.microsoft.com/office/powerpoint/2010/main" val="25689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клуба как новая форма урока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548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8640"/>
            <a:ext cx="4441825" cy="645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59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90" y="188641"/>
            <a:ext cx="431165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0767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altLang="ru-RU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</a:t>
            </a:r>
            <a:r>
              <a:rPr lang="ru-RU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ия </a:t>
            </a:r>
            <a:r>
              <a:rPr lang="ru-RU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(УУД)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9750" y="2420938"/>
            <a:ext cx="8207375" cy="2059365"/>
          </a:xfrm>
          <a:prstGeom prst="upArrowCallout">
            <a:avLst>
              <a:gd name="adj1" fmla="val 192360"/>
              <a:gd name="adj2" fmla="val 268374"/>
              <a:gd name="adj3" fmla="val 24463"/>
              <a:gd name="adj4" fmla="val 58032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Специально спланированная работа учителя по форсированию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надпредметных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способов учебной деятельности.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9425" y="1285334"/>
            <a:ext cx="8207375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Бессистемность в формировании навыков рациональной организации учебного труда.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79450" y="5435274"/>
            <a:ext cx="8067675" cy="970478"/>
          </a:xfrm>
          <a:prstGeom prst="wedgeRoundRectCallout">
            <a:avLst>
              <a:gd name="adj1" fmla="val -17578"/>
              <a:gd name="adj2" fmla="val -175687"/>
              <a:gd name="adj3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51% школьников получают текущие двойки из-за слабого владения умениями учиться, то есть навыками рациональной организации учебного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216024"/>
          </a:xfrm>
        </p:spPr>
        <p:txBody>
          <a:bodyPr>
            <a:normAutofit fontScale="90000"/>
          </a:bodyPr>
          <a:lstStyle/>
          <a:p>
            <a:pPr algn="l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3288"/>
            <a:ext cx="4464631" cy="58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1"/>
            <a:ext cx="4248472" cy="583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964"/>
            <a:ext cx="4167634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223963"/>
            <a:ext cx="404743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9514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10. Самостоятельность учащихс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39750" y="3357563"/>
            <a:ext cx="8207375" cy="2283143"/>
          </a:xfrm>
          <a:prstGeom prst="upArrowCallout">
            <a:avLst>
              <a:gd name="adj1" fmla="val 112728"/>
              <a:gd name="adj2" fmla="val 164341"/>
              <a:gd name="adj3" fmla="val 20560"/>
              <a:gd name="adj4" fmla="val 68505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реальных условий для проявления каждым учеником самостоятельности (насколько это возможно и необходимо) на основе понимания ценности субъектной позиции ребенка в обучении.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1616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Отношение к ученикам на уроке только как к объектам педагогического воздействия, что приводит к полной утрате самостоятельности школьников в учебном процессе и, в конечном счете, - к невозможности достичь оптимальных результатов обучения, воспитания и развития детей.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освоенный обучающимися в ходе изучения учебных предметов опыт специфической для каждой предметной области деятельности по получению нового знания, его преобразованию и применению, </a:t>
            </a:r>
          </a:p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система основополагающих элементов научного знания, лежащая в основе современной научной картины мира.</a:t>
            </a:r>
          </a:p>
        </p:txBody>
      </p:sp>
    </p:spTree>
    <p:extLst>
      <p:ext uri="{BB962C8B-B14F-4D97-AF65-F5344CB8AC3E}">
        <p14:creationId xmlns:p14="http://schemas.microsoft.com/office/powerpoint/2010/main" val="27681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11. Рефлексия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68313" y="2781300"/>
            <a:ext cx="8207375" cy="2535317"/>
          </a:xfrm>
          <a:prstGeom prst="upArrowCallout">
            <a:avLst>
              <a:gd name="adj1" fmla="val 142228"/>
              <a:gd name="adj2" fmla="val 202397"/>
              <a:gd name="adj3" fmla="val 30653"/>
              <a:gd name="adj4" fmla="val 4690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Регулярный анализ полученных на уроке (или системе уроков) результатов обучения, воспитания, развития школьников.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Эпизодический анализ результатов. Или же его упрощенный характер, то есть без выявления причин плохого усвоения материала. Или отсутствие анализа вовсе.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12. Применение знаний на практике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68313" y="2781300"/>
            <a:ext cx="8207375" cy="2764095"/>
          </a:xfrm>
          <a:prstGeom prst="upArrowCallout">
            <a:avLst>
              <a:gd name="adj1" fmla="val 84941"/>
              <a:gd name="adj2" fmla="val 113456"/>
              <a:gd name="adj3" fmla="val 22662"/>
              <a:gd name="adj4" fmla="val 69718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обеспечение практической направленности учебного процесса, создание реальных возможностей применения учащимися полученных знаний, умений и навыков, не допуская формального усвоения теоретических сведений. Осуществление перехода от человека знающего – к человеку знающему, понимающему и деятельному.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Оторванность теоретических знаний от их использования или недостаточное внимание к применению знаний. Осознанное или неосознанное формирование человека только знающего.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123\Для презентации\Mat_tet3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214438"/>
            <a:ext cx="14493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42938" y="500063"/>
            <a:ext cx="7786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ПРАКТИЧЕСКИЕ ЗАДАЧИ - часть курса математики (2 – 4 классы) </a:t>
            </a:r>
          </a:p>
          <a:p>
            <a:pPr eaLnBrk="1" hangingPunct="1"/>
            <a:r>
              <a:rPr lang="ru-RU" altLang="ru-RU"/>
              <a:t>в УМК «Перспективная начальная школа»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14375" y="3214688"/>
            <a:ext cx="7786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ПРАКТИЧЕСКИЕ ЗАДАЧИ – элективный курс для начальной и средней школы (2 – 6 классы)</a:t>
            </a:r>
          </a:p>
        </p:txBody>
      </p:sp>
      <p:pic>
        <p:nvPicPr>
          <p:cNvPr id="15365" name="Picture 3" descr="F:\123\Для презентации\Mat_tet4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214438"/>
            <a:ext cx="143986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IMG_0001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4"/>
          <a:stretch>
            <a:fillRect/>
          </a:stretch>
        </p:blipFill>
        <p:spPr bwMode="auto">
          <a:xfrm>
            <a:off x="1143000" y="1214438"/>
            <a:ext cx="15287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F:\123\Для презентации\Pr_za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14398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 descr="F:\123\Для презентации\Pr_zad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43375"/>
            <a:ext cx="14398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F:\123\Для презентации\Pr_za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3375"/>
            <a:ext cx="14398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7" descr="F:\123\Для презентации\Pr_zad5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100513"/>
            <a:ext cx="143986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2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00063" y="428625"/>
            <a:ext cx="8358187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cs typeface="Times New Roman" panose="02020603050405020304" pitchFamily="18" charset="0"/>
              </a:rPr>
              <a:t>УКАЗАНИЯ  К  РЕШЕНИЮ  ЗАДАЧ</a:t>
            </a:r>
          </a:p>
          <a:p>
            <a:endParaRPr lang="ru-RU" altLang="ru-RU" sz="1500" b="1" dirty="0"/>
          </a:p>
          <a:p>
            <a:pPr eaLnBrk="1" hangingPunct="1"/>
            <a:r>
              <a:rPr lang="ru-RU" altLang="ru-RU" sz="1500" b="1" dirty="0"/>
              <a:t>Сколько соли в солёной воде?</a:t>
            </a:r>
            <a:endParaRPr lang="ru-RU" altLang="ru-RU" sz="1500" dirty="0"/>
          </a:p>
          <a:p>
            <a:pPr eaLnBrk="1" hangingPunct="1"/>
            <a:r>
              <a:rPr lang="ru-RU" altLang="ru-RU" sz="1500" b="1" dirty="0"/>
              <a:t>      </a:t>
            </a:r>
            <a:r>
              <a:rPr lang="ru-RU" altLang="ru-RU" sz="1500" dirty="0"/>
              <a:t>В </a:t>
            </a:r>
            <a:r>
              <a:rPr lang="ru-RU" altLang="ru-RU" sz="1500" b="1" dirty="0"/>
              <a:t>задании 1</a:t>
            </a:r>
            <a:r>
              <a:rPr lang="ru-RU" altLang="ru-RU" sz="1500" dirty="0"/>
              <a:t> тебе нужно записать соленость океана в промилле. Для этого прочитай в тексте, что такое 1 промилле (1 ‰). Если у тебя возникнут затруднения, обратись к словарной статье «Промилле».</a:t>
            </a:r>
          </a:p>
          <a:p>
            <a:pPr eaLnBrk="1" hangingPunct="1"/>
            <a:r>
              <a:rPr lang="ru-RU" altLang="ru-RU" sz="1500" dirty="0"/>
              <a:t>      При выполнении </a:t>
            </a:r>
            <a:r>
              <a:rPr lang="ru-RU" altLang="ru-RU" sz="1500" b="1" dirty="0"/>
              <a:t>задания 2 </a:t>
            </a:r>
            <a:r>
              <a:rPr lang="ru-RU" altLang="ru-RU" sz="1500" dirty="0" err="1"/>
              <a:t>вырази</a:t>
            </a:r>
            <a:r>
              <a:rPr lang="ru-RU" altLang="ru-RU" sz="1500" dirty="0"/>
              <a:t> солёность Мёртвого моря в промилле. Сравни его солёность с солёностью Большого Солёного озера. Обрати внимание, что чем больше масса соли, содержащаяся в 1 л воды, тем больше солёность воды.</a:t>
            </a:r>
          </a:p>
          <a:p>
            <a:pPr eaLnBrk="1" hangingPunct="1"/>
            <a:r>
              <a:rPr lang="ru-RU" altLang="ru-RU" sz="1500" dirty="0"/>
              <a:t>      В </a:t>
            </a:r>
            <a:r>
              <a:rPr lang="ru-RU" altLang="ru-RU" sz="1500" b="1" dirty="0"/>
              <a:t>задании 3 </a:t>
            </a:r>
            <a:r>
              <a:rPr lang="ru-RU" altLang="ru-RU" sz="1500" dirty="0"/>
              <a:t>тебе нужно определить, сколько стаканов, объёмом 200 см</a:t>
            </a:r>
            <a:r>
              <a:rPr lang="ru-RU" altLang="ru-RU" sz="1500" baseline="30000" dirty="0"/>
              <a:t>3</a:t>
            </a:r>
            <a:r>
              <a:rPr lang="ru-RU" altLang="ru-RU" sz="1500" dirty="0"/>
              <a:t> нужно взять, чтобы набрать 1 л. Конечно, ты помнишь, что 1 л = 1 дм</a:t>
            </a:r>
            <a:r>
              <a:rPr lang="ru-RU" altLang="ru-RU" sz="1500" baseline="30000" dirty="0"/>
              <a:t>3</a:t>
            </a:r>
            <a:r>
              <a:rPr lang="ru-RU" altLang="ru-RU" sz="1500" dirty="0"/>
              <a:t> = 1000 см</a:t>
            </a:r>
            <a:r>
              <a:rPr lang="ru-RU" altLang="ru-RU" sz="1500" baseline="30000" dirty="0"/>
              <a:t>3</a:t>
            </a:r>
            <a:r>
              <a:rPr lang="ru-RU" altLang="ru-RU" sz="1500" dirty="0"/>
              <a:t>. Найди в тексте, сколько граммов соли содержится в 1 стакане воды, набранной из Каспийского озера. Затем вычисли, сколько граммов соли будет содержаться в 1 л этой же воды. Запиши солёность Каспийского озера в промилле.</a:t>
            </a:r>
          </a:p>
          <a:p>
            <a:pPr eaLnBrk="1" hangingPunct="1"/>
            <a:r>
              <a:rPr lang="ru-RU" altLang="ru-RU" sz="1500" dirty="0"/>
              <a:t>       При выполнении </a:t>
            </a:r>
            <a:r>
              <a:rPr lang="ru-RU" altLang="ru-RU" sz="1500" b="1" dirty="0"/>
              <a:t>задания 4</a:t>
            </a:r>
            <a:r>
              <a:rPr lang="ru-RU" altLang="ru-RU" sz="1500" dirty="0"/>
              <a:t> запиши солёность Балтийского и Красного морей в промилле. Затем найди в тексте, какой должна быть солёность воды, чтобы она была непригодна для питья. После этого сравни солёность морей с солёностью непригодной для питья воды. Сделай вывод.</a:t>
            </a:r>
          </a:p>
          <a:p>
            <a:pPr eaLnBrk="1" hangingPunct="1"/>
            <a:r>
              <a:rPr lang="ru-RU" altLang="ru-RU" sz="1500" dirty="0"/>
              <a:t>        Для выполнения </a:t>
            </a:r>
            <a:r>
              <a:rPr lang="ru-RU" altLang="ru-RU" sz="1500" b="1" dirty="0"/>
              <a:t>задания 5 </a:t>
            </a:r>
            <a:r>
              <a:rPr lang="ru-RU" altLang="ru-RU" sz="1500" dirty="0"/>
              <a:t>вспомни объём стакана воды. В задании 3 ты уже определял(а) количество стаканов, составляющих 1 л. Теперь найди в тексте солёность океана. Определи, сколько граммов соли содержится в 1 л океанической воды. Вычисли, сколько граммов соли в одном стакане океанической воды. Подсчитай, сколько, примерно, чайных ложек составляет эта масса соли. (Можешь приготовить такой раствор у себя дома).</a:t>
            </a:r>
          </a:p>
          <a:p>
            <a:pPr eaLnBrk="1" hangingPunct="1"/>
            <a:r>
              <a:rPr lang="ru-RU" altLang="ru-RU" sz="1500" dirty="0"/>
              <a:t>       В </a:t>
            </a:r>
            <a:r>
              <a:rPr lang="ru-RU" altLang="ru-RU" sz="1500" b="1" dirty="0"/>
              <a:t>задании 6 </a:t>
            </a:r>
            <a:r>
              <a:rPr lang="ru-RU" altLang="ru-RU" sz="1500" dirty="0"/>
              <a:t>запиши в таблицу названия всех водоёмов, описанных в задаче. Для каждого из них внеси в таблицу значение солёности вод в промилле.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3107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27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13. Оценка работы учит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еля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468313" y="2411413"/>
            <a:ext cx="8207375" cy="2040195"/>
          </a:xfrm>
          <a:prstGeom prst="upArrowCallout">
            <a:avLst>
              <a:gd name="adj1" fmla="val 90375"/>
              <a:gd name="adj2" fmla="val 167610"/>
              <a:gd name="adj3" fmla="val 25366"/>
              <a:gd name="adj4" fmla="val 64356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(самооценка) работы учителя по совпадению (или несовпадению) реальной успеваемости с ее прогнозом, сделанным в зоне ближайшего развития ребенка, то есть с уровнем максимально возможных для конкретного ребенка результатов.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073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Устаревший порочный подход к оценке (самооценке) качества работы учителя по числу успевающих на «4» и «5».</a:t>
            </a:r>
            <a:endParaRPr lang="ru-RU" altLang="ru-RU" sz="2000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57200" y="5229200"/>
            <a:ext cx="8218488" cy="1138773"/>
          </a:xfrm>
          <a:prstGeom prst="wedgeRectCallout">
            <a:avLst>
              <a:gd name="adj1" fmla="val -53303"/>
              <a:gd name="adj2" fmla="val -133554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в ребенке можно только то, что в нем заложено природой, то есть в генах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Человек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80% зависит от генетического кода.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2,2% детей могут учиться на одни пятерки, 6,7% - на пятерки и четверки, 16,1% - на четверки.</a:t>
            </a:r>
            <a:endParaRPr lang="en-US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формируются за счёт реализации программы формирования универсальных учебных действий и программ всех без исключения учебных предметов, программ внеурочной деятельности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340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b="1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Задачи  РАЗВИТИЯ</a:t>
            </a:r>
            <a:r>
              <a:rPr lang="ru-RU" altLang="ru-RU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предполагают в основном </a:t>
            </a:r>
            <a:r>
              <a:rPr lang="ru-RU" altLang="ru-RU" i="1" dirty="0">
                <a:latin typeface="Times New Roman" panose="02020603050405020304" pitchFamily="18" charset="0"/>
              </a:rPr>
              <a:t>развитие</a:t>
            </a:r>
            <a:r>
              <a:rPr lang="ru-RU" altLang="ru-RU" dirty="0">
                <a:latin typeface="Times New Roman" panose="02020603050405020304" pitchFamily="18" charset="0"/>
              </a:rPr>
              <a:t> на уроке психических качеств учащихся: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</a:rPr>
              <a:t>     интеллекта (мышления);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</a:rPr>
              <a:t>     познавательных умений;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altLang="ru-RU" i="1" dirty="0">
                <a:latin typeface="Times New Roman" panose="02020603050405020304" pitchFamily="18" charset="0"/>
              </a:rPr>
              <a:t>     </a:t>
            </a:r>
            <a:r>
              <a:rPr lang="ru-RU" altLang="ru-RU" i="1" dirty="0" err="1">
                <a:latin typeface="Times New Roman" panose="02020603050405020304" pitchFamily="18" charset="0"/>
              </a:rPr>
              <a:t>общетрудовых</a:t>
            </a:r>
            <a:r>
              <a:rPr lang="ru-RU" altLang="ru-RU" i="1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и политехнических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       умений; 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</a:rPr>
              <a:t>     воли; памяти;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</a:rPr>
              <a:t>     самостоятельности.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alt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u="sng">
                <a:solidFill>
                  <a:schemeClr val="accent1"/>
                </a:solidFill>
                <a:latin typeface="Times New Roman" panose="02020603050405020304" pitchFamily="18" charset="0"/>
              </a:rPr>
              <a:t>Задачи  ВОСПИТАНИЯ</a:t>
            </a:r>
            <a:r>
              <a:rPr lang="ru-RU" altLang="ru-RU" b="1">
                <a:solidFill>
                  <a:schemeClr val="accent1"/>
                </a:solidFill>
                <a:latin typeface="Times New Roman" panose="02020603050405020304" pitchFamily="18" charset="0"/>
              </a:rPr>
              <a:t>   предполагают формирование у учащихся определенных свойств личности и черт характера</a:t>
            </a:r>
            <a:r>
              <a:rPr lang="ru-RU" altLang="ru-RU" b="1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800">
                <a:latin typeface="Times New Roman" panose="02020603050405020304" pitchFamily="18" charset="0"/>
              </a:rPr>
              <a:t>     </a:t>
            </a:r>
            <a:r>
              <a:rPr lang="ru-RU" altLang="ru-RU" sz="2800" b="1">
                <a:latin typeface="Times New Roman" panose="02020603050405020304" pitchFamily="18" charset="0"/>
              </a:rPr>
              <a:t>   </a:t>
            </a:r>
            <a:r>
              <a:rPr lang="ru-RU" altLang="ru-RU" sz="2800">
                <a:latin typeface="Times New Roman" panose="02020603050405020304" pitchFamily="18" charset="0"/>
              </a:rPr>
              <a:t>Воспитание патриотизма;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      Воспитание толерантности;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      Воспитание гуманности;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      Воспитание мотивов учебного труда, 	добросовестного  отношения к труду;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      Воспитание мотивов учения,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        положительного отношения к знаниям;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      Воспитание дисциплинированности;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00FFCC"/>
                </a:solidFill>
                <a:latin typeface="Times New Roman" panose="02020603050405020304" pitchFamily="18" charset="0"/>
              </a:rPr>
              <a:t> </a:t>
            </a:r>
            <a:endParaRPr lang="ru-RU" altLang="ru-RU" sz="280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381000"/>
            <a:ext cx="8077200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u="sng" dirty="0">
                <a:solidFill>
                  <a:schemeClr val="accent1"/>
                </a:solidFill>
                <a:latin typeface="Times New Roman" pitchFamily="18" charset="0"/>
              </a:rPr>
              <a:t>Задачи  ОБУЧЕНИЯ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 предполагают формирование у учащихся новых понятий и способов действий, системы научных знаний и т.п.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·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     </a:t>
            </a:r>
            <a:r>
              <a:rPr lang="ru-RU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Обеспечить усвоение учащимися законов, признаков, свойств, особенностей;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·</a:t>
            </a:r>
            <a:r>
              <a:rPr lang="ru-RU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      Обобщить и систематизировать знания о...(или по конкретной теме);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·</a:t>
            </a:r>
            <a:r>
              <a:rPr lang="ru-RU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      Отработать навыки (какие?);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·</a:t>
            </a:r>
            <a:r>
              <a:rPr lang="ru-RU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      Добиться усвоения учащимися каких-то понятий (вопросов).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2177</Words>
  <Application>Microsoft Office PowerPoint</Application>
  <PresentationFormat>Экран (4:3)</PresentationFormat>
  <Paragraphs>313</Paragraphs>
  <Slides>54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Arial</vt:lpstr>
      <vt:lpstr>Calibri</vt:lpstr>
      <vt:lpstr>Century Gothic</vt:lpstr>
      <vt:lpstr>Georgia</vt:lpstr>
      <vt:lpstr>Symbol</vt:lpstr>
      <vt:lpstr>Times New Roman</vt:lpstr>
      <vt:lpstr>Times New Roman Cyr</vt:lpstr>
      <vt:lpstr>Wingdings</vt:lpstr>
      <vt:lpstr>Тема Office</vt:lpstr>
      <vt:lpstr>Современный урок математики в начальной школе</vt:lpstr>
      <vt:lpstr>Теоретико-методологическая основа ФГОС</vt:lpstr>
      <vt:lpstr>1. Тема урока. Продумывание целей урока</vt:lpstr>
      <vt:lpstr> Любой образовательный результат ученика – личностный!    </vt:lpstr>
      <vt:lpstr>Предметные 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Формулировка дидактических задач</vt:lpstr>
      <vt:lpstr>Презентация PowerPoint</vt:lpstr>
      <vt:lpstr>Презентация PowerPoint</vt:lpstr>
      <vt:lpstr>2. Выбор типа урока</vt:lpstr>
      <vt:lpstr> Формы организации учебных занятий</vt:lpstr>
      <vt:lpstr>Презентация PowerPoint</vt:lpstr>
      <vt:lpstr>Презентация PowerPoint</vt:lpstr>
      <vt:lpstr>Основные этапы урока</vt:lpstr>
      <vt:lpstr>Основные этапы урока</vt:lpstr>
      <vt:lpstr>Основные этапы урока</vt:lpstr>
      <vt:lpstr>3. Игровые формы урока</vt:lpstr>
      <vt:lpstr>Презентация PowerPoint</vt:lpstr>
      <vt:lpstr>4. Отбор содержания</vt:lpstr>
      <vt:lpstr>Презентация PowerPoint</vt:lpstr>
      <vt:lpstr>5. Воспитание</vt:lpstr>
      <vt:lpstr>Презентация PowerPoint</vt:lpstr>
      <vt:lpstr>6. Ценностные основания</vt:lpstr>
      <vt:lpstr>Ценностные ориентиры курса «Математика»</vt:lpstr>
      <vt:lpstr>Ценностные ориентиры курса «Математика»</vt:lpstr>
      <vt:lpstr>Ценностные ориентиры курса «Математика»</vt:lpstr>
      <vt:lpstr>Презентация PowerPoint</vt:lpstr>
      <vt:lpstr>Презентация PowerPoint</vt:lpstr>
      <vt:lpstr>7. Межпредметные связи</vt:lpstr>
      <vt:lpstr>Презентация PowerPoint</vt:lpstr>
      <vt:lpstr>8. Выбор методов и форм обучения</vt:lpstr>
      <vt:lpstr>Выбор методов и приёмов</vt:lpstr>
      <vt:lpstr>Формы организации учебной деятельности на уроке</vt:lpstr>
      <vt:lpstr>Структура деятельности</vt:lpstr>
      <vt:lpstr>Презентация PowerPoint</vt:lpstr>
      <vt:lpstr>Учебная ситуация </vt:lpstr>
      <vt:lpstr>Презентация PowerPoint</vt:lpstr>
      <vt:lpstr>Пути изучения индивидуальности ученика</vt:lpstr>
      <vt:lpstr>«Аналитики» </vt:lpstr>
      <vt:lpstr>«Синтетики»</vt:lpstr>
      <vt:lpstr>Заседание клуба как новая форма урока</vt:lpstr>
      <vt:lpstr>Презентация PowerPoint</vt:lpstr>
      <vt:lpstr>9. Общеучебные умения (УУД)</vt:lpstr>
      <vt:lpstr>Презентация PowerPoint</vt:lpstr>
      <vt:lpstr>Презентация PowerPoint</vt:lpstr>
      <vt:lpstr>10. Самостоятельность учащихся</vt:lpstr>
      <vt:lpstr>11. Рефлексия</vt:lpstr>
      <vt:lpstr>12. Применение знаний на практике</vt:lpstr>
      <vt:lpstr>Презентация PowerPoint</vt:lpstr>
      <vt:lpstr>Презентация PowerPoint</vt:lpstr>
      <vt:lpstr>13. Оценка работы учителя</vt:lpstr>
    </vt:vector>
  </TitlesOfParts>
  <Company>ПетрГУ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математики в начальной школе</dc:title>
  <dc:creator>Лена</dc:creator>
  <cp:lastModifiedBy>lena</cp:lastModifiedBy>
  <cp:revision>25</cp:revision>
  <dcterms:created xsi:type="dcterms:W3CDTF">2014-11-13T10:23:58Z</dcterms:created>
  <dcterms:modified xsi:type="dcterms:W3CDTF">2015-06-02T20:49:51Z</dcterms:modified>
</cp:coreProperties>
</file>